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56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55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6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0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7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8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2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3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26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76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0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ownload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536068" y="0"/>
            <a:ext cx="1607931" cy="6096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1200" dirty="0" smtClean="0">
                <a:solidFill>
                  <a:schemeClr val="bg1"/>
                </a:solidFill>
                <a:latin typeface="Cambria" pitchFamily="18" charset="0"/>
                <a:ea typeface="+mn-ea"/>
                <a:cs typeface="+mn-cs"/>
              </a:rPr>
              <a:t>Fundamentals of Plant Pathology                                                                                                                        </a:t>
            </a:r>
            <a:r>
              <a:rPr lang="en-US" sz="1400" b="1" dirty="0" smtClean="0">
                <a:solidFill>
                  <a:schemeClr val="bg1"/>
                </a:solidFill>
                <a:latin typeface="Cambria" pitchFamily="18" charset="0"/>
              </a:rPr>
              <a:t>Mr. </a:t>
            </a:r>
            <a:r>
              <a:rPr lang="en-US" sz="1400" b="1" dirty="0" err="1" smtClean="0">
                <a:solidFill>
                  <a:schemeClr val="bg1"/>
                </a:solidFill>
                <a:latin typeface="Cambria" pitchFamily="18" charset="0"/>
              </a:rPr>
              <a:t>Vikash</a:t>
            </a:r>
            <a:r>
              <a:rPr lang="en-US" sz="1400" b="1" dirty="0" smtClean="0">
                <a:solidFill>
                  <a:schemeClr val="bg1"/>
                </a:solidFill>
                <a:latin typeface="Cambria" pitchFamily="18" charset="0"/>
              </a:rPr>
              <a:t> Kumar</a:t>
            </a:r>
          </a:p>
        </p:txBody>
      </p:sp>
    </p:spTree>
    <p:extLst>
      <p:ext uri="{BB962C8B-B14F-4D97-AF65-F5344CB8AC3E}">
        <p14:creationId xmlns:p14="http://schemas.microsoft.com/office/powerpoint/2010/main" val="148433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/>
              <a:t>Course Name: Fundamentals of Plant Pathology </a:t>
            </a:r>
            <a:endParaRPr lang="en-US" sz="3200" dirty="0"/>
          </a:p>
          <a:p>
            <a:pPr algn="ctr">
              <a:lnSpc>
                <a:spcPct val="150000"/>
              </a:lnSpc>
            </a:pPr>
            <a:r>
              <a:rPr lang="en-US" sz="3200" b="1" dirty="0"/>
              <a:t>Course Code: 20013600 </a:t>
            </a:r>
            <a:endParaRPr lang="en-US" sz="3200" b="1" dirty="0" smtClean="0"/>
          </a:p>
          <a:p>
            <a:pPr algn="ctr">
              <a:lnSpc>
                <a:spcPct val="150000"/>
              </a:lnSpc>
            </a:pPr>
            <a:endParaRPr lang="en-US" sz="3200" b="1" dirty="0" smtClean="0"/>
          </a:p>
          <a:p>
            <a:pPr algn="ctr">
              <a:lnSpc>
                <a:spcPct val="150000"/>
              </a:lnSpc>
            </a:pPr>
            <a:endParaRPr lang="en-US" sz="3200" b="1" dirty="0"/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FF0000"/>
                </a:solidFill>
              </a:rPr>
              <a:t>Mr. </a:t>
            </a:r>
            <a:r>
              <a:rPr lang="en-US" sz="3600" b="1" dirty="0" err="1" smtClean="0">
                <a:solidFill>
                  <a:srgbClr val="FF0000"/>
                </a:solidFill>
              </a:rPr>
              <a:t>Vikash</a:t>
            </a:r>
            <a:r>
              <a:rPr lang="en-US" sz="3600" b="1" dirty="0" smtClean="0">
                <a:solidFill>
                  <a:srgbClr val="FF0000"/>
                </a:solidFill>
              </a:rPr>
              <a:t> Kumar</a:t>
            </a:r>
          </a:p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rgbClr val="FF0000"/>
                </a:solidFill>
              </a:rPr>
              <a:t>(Assistant Professor)</a:t>
            </a:r>
          </a:p>
        </p:txBody>
      </p:sp>
    </p:spTree>
    <p:extLst>
      <p:ext uri="{BB962C8B-B14F-4D97-AF65-F5344CB8AC3E}">
        <p14:creationId xmlns:p14="http://schemas.microsoft.com/office/powerpoint/2010/main" val="2869814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0"/>
            <a:ext cx="6705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/>
              <a:t>Classification of fungi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b="1" dirty="0"/>
              <a:t>According to </a:t>
            </a:r>
            <a:r>
              <a:rPr lang="en-US" sz="2000" b="1" dirty="0" err="1"/>
              <a:t>Haksworth</a:t>
            </a:r>
            <a:r>
              <a:rPr lang="en-US" sz="2000" b="1" dirty="0"/>
              <a:t> et.al. 1995 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1440586"/>
            <a:ext cx="8026400" cy="4274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346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305850"/>
            <a:ext cx="4572000" cy="5866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1. Kingdom - </a:t>
            </a:r>
            <a:r>
              <a:rPr lang="en-US" b="1" dirty="0" err="1"/>
              <a:t>Protists</a:t>
            </a:r>
            <a:r>
              <a:rPr lang="en-US" b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Phylum- </a:t>
            </a:r>
            <a:r>
              <a:rPr lang="en-US" dirty="0" err="1"/>
              <a:t>Acrasiomycota</a:t>
            </a:r>
            <a:r>
              <a:rPr lang="en-US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Phylum- </a:t>
            </a:r>
            <a:r>
              <a:rPr lang="en-US" dirty="0" err="1"/>
              <a:t>Dictyosteliomycota</a:t>
            </a:r>
            <a:r>
              <a:rPr lang="en-US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Phylum- </a:t>
            </a:r>
            <a:r>
              <a:rPr lang="en-US" dirty="0" err="1"/>
              <a:t>Myxomycota</a:t>
            </a:r>
            <a:r>
              <a:rPr lang="en-US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Phylum- </a:t>
            </a:r>
            <a:r>
              <a:rPr lang="en-US" b="1" dirty="0" err="1"/>
              <a:t>Plasmodiophoramycota</a:t>
            </a:r>
            <a:r>
              <a:rPr lang="en-US" b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2. </a:t>
            </a:r>
            <a:r>
              <a:rPr lang="en-US" b="1" dirty="0"/>
              <a:t>Kingdom </a:t>
            </a:r>
            <a:r>
              <a:rPr lang="en-US" dirty="0"/>
              <a:t>- </a:t>
            </a:r>
            <a:r>
              <a:rPr lang="en-US" b="1" dirty="0" err="1"/>
              <a:t>Stramenopila</a:t>
            </a:r>
            <a:r>
              <a:rPr lang="en-US" b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Phylum - </a:t>
            </a:r>
            <a:r>
              <a:rPr lang="en-US" dirty="0" err="1"/>
              <a:t>Hyphochytriomycota</a:t>
            </a:r>
            <a:r>
              <a:rPr lang="en-US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Phylum - </a:t>
            </a:r>
            <a:r>
              <a:rPr lang="en-US" dirty="0" err="1"/>
              <a:t>Labyrinthulomycota</a:t>
            </a:r>
            <a:r>
              <a:rPr lang="en-US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Phylum - </a:t>
            </a:r>
            <a:r>
              <a:rPr lang="en-US" b="1" dirty="0" err="1"/>
              <a:t>Oomycota</a:t>
            </a:r>
            <a:r>
              <a:rPr lang="en-US" b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3. </a:t>
            </a:r>
            <a:r>
              <a:rPr lang="en-US" b="1" dirty="0"/>
              <a:t>Kingdom-Fungi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Phylum </a:t>
            </a:r>
            <a:r>
              <a:rPr lang="en-US" b="1" dirty="0"/>
              <a:t>- Ascomycota </a:t>
            </a:r>
            <a:endParaRPr lang="en-US" b="1" dirty="0" smtClean="0"/>
          </a:p>
          <a:p>
            <a:pPr algn="just">
              <a:lnSpc>
                <a:spcPct val="150000"/>
              </a:lnSpc>
            </a:pPr>
            <a:r>
              <a:rPr lang="en-US" dirty="0"/>
              <a:t>Phylum - </a:t>
            </a:r>
            <a:r>
              <a:rPr lang="en-US" b="1" dirty="0" err="1"/>
              <a:t>Basidiomycota</a:t>
            </a:r>
            <a:r>
              <a:rPr lang="en-US" b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Phylum - </a:t>
            </a:r>
            <a:r>
              <a:rPr lang="en-US" b="1" dirty="0" err="1"/>
              <a:t>Chytridiomycota</a:t>
            </a:r>
            <a:r>
              <a:rPr lang="en-US" b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Phylum - </a:t>
            </a:r>
            <a:r>
              <a:rPr lang="en-US" b="1" dirty="0" err="1"/>
              <a:t>Zygomycota</a:t>
            </a:r>
            <a:r>
              <a:rPr lang="en-US" b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753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644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1. </a:t>
            </a:r>
            <a:r>
              <a:rPr lang="en-US" b="1" dirty="0" err="1"/>
              <a:t>Plasmodiophoromycota</a:t>
            </a:r>
            <a:r>
              <a:rPr lang="en-US" b="1" dirty="0"/>
              <a:t>: </a:t>
            </a:r>
            <a:endParaRPr lang="en-US" dirty="0"/>
          </a:p>
          <a:p>
            <a:r>
              <a:rPr lang="en-US" dirty="0" smtClean="0"/>
              <a:t>These </a:t>
            </a:r>
            <a:r>
              <a:rPr lang="en-US" dirty="0"/>
              <a:t>are obligate </a:t>
            </a:r>
            <a:r>
              <a:rPr lang="en-US" dirty="0" err="1"/>
              <a:t>endoparasites</a:t>
            </a:r>
            <a:r>
              <a:rPr lang="en-US" dirty="0"/>
              <a:t>. Commonly called as </a:t>
            </a:r>
            <a:r>
              <a:rPr lang="en-US" dirty="0" err="1"/>
              <a:t>endoparasitic</a:t>
            </a:r>
            <a:r>
              <a:rPr lang="en-US" dirty="0"/>
              <a:t> slime molds. </a:t>
            </a:r>
            <a:r>
              <a:rPr lang="en-US" dirty="0" err="1"/>
              <a:t>Thallus</a:t>
            </a:r>
            <a:r>
              <a:rPr lang="en-US" dirty="0"/>
              <a:t> is a plasmodium. </a:t>
            </a:r>
          </a:p>
          <a:p>
            <a:r>
              <a:rPr lang="en-US" dirty="0"/>
              <a:t> Zoospores are anteriorly </a:t>
            </a:r>
            <a:r>
              <a:rPr lang="en-US" dirty="0" err="1"/>
              <a:t>biflagellte</a:t>
            </a:r>
            <a:r>
              <a:rPr lang="en-US" dirty="0"/>
              <a:t>, whiplash type. </a:t>
            </a:r>
          </a:p>
          <a:p>
            <a:r>
              <a:rPr lang="en-US" dirty="0"/>
              <a:t> Members cause abnormal enlargement and multiplication of host cells i.e., hypertrophy and hyperplasia. </a:t>
            </a:r>
          </a:p>
          <a:p>
            <a:endParaRPr lang="en-US" dirty="0"/>
          </a:p>
          <a:p>
            <a:r>
              <a:rPr lang="en-US" b="1" dirty="0" err="1"/>
              <a:t>Eg</a:t>
            </a:r>
            <a:r>
              <a:rPr lang="en-US" b="1" dirty="0"/>
              <a:t>: </a:t>
            </a:r>
            <a:r>
              <a:rPr lang="en-US" b="1" i="1" dirty="0" err="1"/>
              <a:t>Plasmodiophora</a:t>
            </a:r>
            <a:r>
              <a:rPr lang="en-US" b="1" i="1" dirty="0"/>
              <a:t> </a:t>
            </a:r>
            <a:r>
              <a:rPr lang="en-US" dirty="0"/>
              <a:t>causes club root of crucifers</a:t>
            </a:r>
            <a:r>
              <a:rPr lang="en-US" i="1" dirty="0"/>
              <a:t>, </a:t>
            </a:r>
            <a:r>
              <a:rPr lang="en-US" b="1" i="1" dirty="0" err="1"/>
              <a:t>Spongospora</a:t>
            </a:r>
            <a:r>
              <a:rPr lang="en-US" b="1" i="1" dirty="0"/>
              <a:t> </a:t>
            </a:r>
            <a:r>
              <a:rPr lang="en-US" dirty="0"/>
              <a:t>causes powdery scab of potato. </a:t>
            </a:r>
          </a:p>
          <a:p>
            <a:r>
              <a:rPr lang="en-US" b="1" dirty="0"/>
              <a:t>2. </a:t>
            </a:r>
            <a:r>
              <a:rPr lang="en-US" b="1" dirty="0" err="1"/>
              <a:t>Oomycota</a:t>
            </a:r>
            <a:r>
              <a:rPr lang="en-US" b="1" dirty="0"/>
              <a:t>: </a:t>
            </a:r>
            <a:endParaRPr lang="en-US" dirty="0"/>
          </a:p>
          <a:p>
            <a:r>
              <a:rPr lang="en-US" dirty="0" err="1" smtClean="0"/>
              <a:t>Thallus</a:t>
            </a:r>
            <a:r>
              <a:rPr lang="en-US" dirty="0" smtClean="0"/>
              <a:t> </a:t>
            </a:r>
            <a:r>
              <a:rPr lang="en-US" dirty="0"/>
              <a:t>- mostly </a:t>
            </a:r>
            <a:r>
              <a:rPr lang="en-US" dirty="0" err="1"/>
              <a:t>eucarpic</a:t>
            </a:r>
            <a:r>
              <a:rPr lang="en-US" dirty="0"/>
              <a:t>, </a:t>
            </a:r>
            <a:r>
              <a:rPr lang="en-US" dirty="0" err="1"/>
              <a:t>coenocytic</a:t>
            </a:r>
            <a:r>
              <a:rPr lang="en-US" dirty="0"/>
              <a:t>. Also known as Water molds. </a:t>
            </a:r>
          </a:p>
          <a:p>
            <a:r>
              <a:rPr lang="en-US" b="1" dirty="0" smtClean="0"/>
              <a:t>Cell </a:t>
            </a:r>
            <a:r>
              <a:rPr lang="en-US" b="1" dirty="0"/>
              <a:t>wall consists of cellulose. </a:t>
            </a:r>
            <a:r>
              <a:rPr lang="en-US" dirty="0"/>
              <a:t>Chitin is absent. </a:t>
            </a:r>
          </a:p>
          <a:p>
            <a:r>
              <a:rPr lang="en-US" dirty="0" smtClean="0"/>
              <a:t>Asexual </a:t>
            </a:r>
            <a:r>
              <a:rPr lang="en-US" dirty="0"/>
              <a:t>reproduction is by zoospores produced in zoosporangia. Zoospores are </a:t>
            </a:r>
            <a:r>
              <a:rPr lang="en-US" dirty="0" err="1"/>
              <a:t>biflagelte</a:t>
            </a:r>
            <a:r>
              <a:rPr lang="en-US" dirty="0"/>
              <a:t> (whiplash and tinsel) </a:t>
            </a:r>
          </a:p>
          <a:p>
            <a:r>
              <a:rPr lang="en-US" dirty="0" smtClean="0"/>
              <a:t>Sexual </a:t>
            </a:r>
            <a:r>
              <a:rPr lang="en-US" dirty="0"/>
              <a:t>reproduction is by </a:t>
            </a:r>
            <a:r>
              <a:rPr lang="en-US" dirty="0" err="1"/>
              <a:t>gametangial</a:t>
            </a:r>
            <a:r>
              <a:rPr lang="en-US" dirty="0"/>
              <a:t> contact (- </a:t>
            </a:r>
            <a:r>
              <a:rPr lang="en-US" dirty="0" err="1"/>
              <a:t>Oogonium</a:t>
            </a:r>
            <a:r>
              <a:rPr lang="en-US" dirty="0"/>
              <a:t> and + </a:t>
            </a:r>
            <a:r>
              <a:rPr lang="en-US" dirty="0" err="1"/>
              <a:t>anthreidium</a:t>
            </a:r>
            <a:r>
              <a:rPr lang="en-US" dirty="0"/>
              <a:t>) produce oospore. </a:t>
            </a:r>
          </a:p>
          <a:p>
            <a:r>
              <a:rPr lang="en-US" dirty="0" smtClean="0"/>
              <a:t>Oospore </a:t>
            </a:r>
            <a:r>
              <a:rPr lang="en-US" dirty="0"/>
              <a:t>is the sexual resting spore which is diploid. </a:t>
            </a:r>
          </a:p>
          <a:p>
            <a:endParaRPr lang="en-US" dirty="0"/>
          </a:p>
          <a:p>
            <a:r>
              <a:rPr lang="en-US" b="1" dirty="0"/>
              <a:t>Example:- </a:t>
            </a:r>
            <a:r>
              <a:rPr lang="en-US" b="1" i="1" dirty="0" err="1"/>
              <a:t>Pythium</a:t>
            </a:r>
            <a:r>
              <a:rPr lang="en-US" b="1" dirty="0"/>
              <a:t>, </a:t>
            </a:r>
            <a:r>
              <a:rPr lang="en-US" b="1" i="1" dirty="0" err="1"/>
              <a:t>Phytophthora</a:t>
            </a:r>
            <a:r>
              <a:rPr lang="en-US" b="1" i="1" dirty="0"/>
              <a:t>, </a:t>
            </a:r>
            <a:r>
              <a:rPr lang="en-US" b="1" i="1" dirty="0" err="1"/>
              <a:t>Albugo</a:t>
            </a:r>
            <a:r>
              <a:rPr lang="en-US" b="1" i="1" dirty="0"/>
              <a:t> </a:t>
            </a:r>
            <a:r>
              <a:rPr lang="en-US" b="1" dirty="0"/>
              <a:t>Downey mildew causing fungi (</a:t>
            </a:r>
            <a:r>
              <a:rPr lang="en-US" b="1" i="1" dirty="0" err="1"/>
              <a:t>Perenospora</a:t>
            </a:r>
            <a:r>
              <a:rPr lang="en-US" b="1" i="1" dirty="0"/>
              <a:t>, </a:t>
            </a:r>
            <a:r>
              <a:rPr lang="en-US" b="1" i="1" dirty="0" err="1"/>
              <a:t>sclerospora</a:t>
            </a:r>
            <a:r>
              <a:rPr lang="en-US" b="1" i="1" dirty="0"/>
              <a:t> </a:t>
            </a:r>
            <a:r>
              <a:rPr lang="en-US" b="1" dirty="0"/>
              <a:t>etc.)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825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0"/>
            <a:ext cx="8686800" cy="3737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/>
              <a:t>3. Ascomycota: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dirty="0"/>
              <a:t> Produce definite number (usually eight) of sexual spores (</a:t>
            </a:r>
            <a:r>
              <a:rPr lang="en-US" sz="2000" dirty="0" err="1"/>
              <a:t>ascospores</a:t>
            </a:r>
            <a:r>
              <a:rPr lang="en-US" sz="2000" dirty="0"/>
              <a:t>) in a sac like structure called </a:t>
            </a:r>
            <a:r>
              <a:rPr lang="en-US" sz="2000" dirty="0" err="1"/>
              <a:t>ascus</a:t>
            </a:r>
            <a:r>
              <a:rPr lang="en-US" sz="2000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 Mycelium is </a:t>
            </a:r>
            <a:r>
              <a:rPr lang="en-US" sz="2000" dirty="0" err="1"/>
              <a:t>septate</a:t>
            </a:r>
            <a:r>
              <a:rPr lang="en-US" sz="2000" dirty="0"/>
              <a:t>, branched and organized into tissues known as </a:t>
            </a:r>
            <a:r>
              <a:rPr lang="en-US" sz="2000" dirty="0" err="1"/>
              <a:t>plectenchyma</a:t>
            </a:r>
            <a:r>
              <a:rPr lang="en-US" sz="2000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 Absence of motile spores and presence of asexual spores called conidia.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 Cell wall containing chitin.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 </a:t>
            </a:r>
            <a:r>
              <a:rPr lang="en-US" sz="2000" b="1" dirty="0"/>
              <a:t>Example:- </a:t>
            </a:r>
            <a:r>
              <a:rPr lang="en-US" sz="2000" dirty="0"/>
              <a:t>Powdery mildew fungi (</a:t>
            </a:r>
            <a:r>
              <a:rPr lang="en-US" sz="2000" i="1" dirty="0" err="1"/>
              <a:t>Penicillium</a:t>
            </a:r>
            <a:r>
              <a:rPr lang="en-US" sz="2000" i="1" dirty="0"/>
              <a:t>, </a:t>
            </a:r>
            <a:r>
              <a:rPr lang="en-US" sz="2000" i="1" dirty="0" err="1"/>
              <a:t>Venturia</a:t>
            </a:r>
            <a:r>
              <a:rPr lang="en-US" sz="2000" i="1" dirty="0"/>
              <a:t>)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95044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3. (1) Imperfect fungi/</a:t>
            </a:r>
            <a:r>
              <a:rPr lang="en-US" b="1" dirty="0" err="1"/>
              <a:t>Deuteromycetes</a:t>
            </a:r>
            <a:r>
              <a:rPr lang="en-US" b="1" dirty="0"/>
              <a:t>: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 </a:t>
            </a:r>
            <a:r>
              <a:rPr lang="en-US" dirty="0" err="1"/>
              <a:t>Thallus</a:t>
            </a:r>
            <a:r>
              <a:rPr lang="en-US" dirty="0"/>
              <a:t>: </a:t>
            </a:r>
            <a:r>
              <a:rPr lang="en-US" dirty="0" err="1"/>
              <a:t>septate</a:t>
            </a:r>
            <a:r>
              <a:rPr lang="en-US" dirty="0"/>
              <a:t> mycelium.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 </a:t>
            </a:r>
            <a:r>
              <a:rPr lang="en-US" dirty="0"/>
              <a:t>Motile spores are absent.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Sexual spores are absent.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Only asexual spores called conidia are present.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Imperfect stage or anamorphic stage is present. 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E.g</a:t>
            </a:r>
            <a:r>
              <a:rPr lang="en-US" b="1" dirty="0"/>
              <a:t>. </a:t>
            </a:r>
            <a:r>
              <a:rPr lang="en-US" b="1" i="1" dirty="0" err="1"/>
              <a:t>Fusarium</a:t>
            </a:r>
            <a:r>
              <a:rPr lang="en-US" b="1" dirty="0"/>
              <a:t>, </a:t>
            </a:r>
            <a:r>
              <a:rPr lang="en-US" b="1" i="1" dirty="0" err="1"/>
              <a:t>Alternaria</a:t>
            </a:r>
            <a:r>
              <a:rPr lang="en-US" b="1" i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b="1" dirty="0"/>
              <a:t>4. </a:t>
            </a:r>
            <a:r>
              <a:rPr lang="en-US" b="1" dirty="0" err="1"/>
              <a:t>Basidiomycota</a:t>
            </a:r>
            <a:r>
              <a:rPr lang="en-US" b="1" dirty="0"/>
              <a:t>: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 </a:t>
            </a:r>
            <a:r>
              <a:rPr lang="en-US" dirty="0" err="1"/>
              <a:t>Thallus</a:t>
            </a:r>
            <a:r>
              <a:rPr lang="en-US" dirty="0"/>
              <a:t> is </a:t>
            </a:r>
            <a:r>
              <a:rPr lang="en-US" dirty="0" err="1"/>
              <a:t>septate</a:t>
            </a:r>
            <a:r>
              <a:rPr lang="en-US" dirty="0"/>
              <a:t> mycelium.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Motile spores are absent.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Cell wall containing chitin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Clamp connections and </a:t>
            </a:r>
            <a:r>
              <a:rPr lang="en-US" dirty="0" err="1"/>
              <a:t>dolipore</a:t>
            </a:r>
            <a:r>
              <a:rPr lang="en-US" dirty="0"/>
              <a:t> septum are present.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Sexual spores are </a:t>
            </a:r>
            <a:r>
              <a:rPr lang="en-US" dirty="0" err="1"/>
              <a:t>basidiospores</a:t>
            </a:r>
            <a:r>
              <a:rPr lang="en-US" dirty="0"/>
              <a:t> produced specially 4 on club shaped </a:t>
            </a:r>
            <a:r>
              <a:rPr lang="en-US" dirty="0" err="1"/>
              <a:t>basidium</a:t>
            </a:r>
            <a:r>
              <a:rPr lang="en-US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</a:t>
            </a:r>
            <a:r>
              <a:rPr lang="en-US" dirty="0" err="1"/>
              <a:t>Dikaryotic</a:t>
            </a:r>
            <a:r>
              <a:rPr lang="en-US" dirty="0"/>
              <a:t> phase dominates the life cycle. 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E.g</a:t>
            </a:r>
            <a:r>
              <a:rPr lang="en-US" b="1" dirty="0"/>
              <a:t>. mushrooms (</a:t>
            </a:r>
            <a:r>
              <a:rPr lang="en-US" b="1" i="1" dirty="0" err="1"/>
              <a:t>Agaricus</a:t>
            </a:r>
            <a:r>
              <a:rPr lang="en-US" b="1" dirty="0"/>
              <a:t>), rusts (</a:t>
            </a:r>
            <a:r>
              <a:rPr lang="en-US" b="1" i="1" dirty="0" err="1"/>
              <a:t>Puccinia</a:t>
            </a:r>
            <a:r>
              <a:rPr lang="en-US" b="1" i="1" dirty="0"/>
              <a:t>) </a:t>
            </a:r>
            <a:r>
              <a:rPr lang="en-US" b="1" dirty="0"/>
              <a:t>and smuts (</a:t>
            </a:r>
            <a:r>
              <a:rPr lang="en-US" b="1" i="1" dirty="0" err="1"/>
              <a:t>Ustilago</a:t>
            </a:r>
            <a:r>
              <a:rPr lang="en-US" b="1" i="1" dirty="0"/>
              <a:t>)</a:t>
            </a:r>
            <a:r>
              <a:rPr lang="en-US" b="1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894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612845"/>
            <a:ext cx="8839200" cy="5450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5. </a:t>
            </a:r>
            <a:r>
              <a:rPr lang="en-US" b="1" dirty="0" err="1"/>
              <a:t>Chytridiomycota</a:t>
            </a:r>
            <a:r>
              <a:rPr lang="en-US" b="1" dirty="0"/>
              <a:t>: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 </a:t>
            </a:r>
            <a:r>
              <a:rPr lang="en-US" dirty="0" err="1"/>
              <a:t>Thallus</a:t>
            </a:r>
            <a:r>
              <a:rPr lang="en-US" dirty="0"/>
              <a:t> unicellular or </a:t>
            </a:r>
            <a:r>
              <a:rPr lang="en-US" dirty="0" err="1"/>
              <a:t>coenocytic</a:t>
            </a:r>
            <a:r>
              <a:rPr lang="en-US" dirty="0"/>
              <a:t> mycelium.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Zoospores are posteriorly </a:t>
            </a:r>
            <a:r>
              <a:rPr lang="en-US" dirty="0" err="1"/>
              <a:t>uniflagellate</a:t>
            </a:r>
            <a:r>
              <a:rPr lang="en-US" dirty="0"/>
              <a:t> whiplash type.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Asexual reproduction is by zoospores produced in zoosporangia.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Zygote is converted into resting sporangium / resting spore. </a:t>
            </a:r>
          </a:p>
          <a:p>
            <a:pPr algn="just">
              <a:lnSpc>
                <a:spcPct val="150000"/>
              </a:lnSpc>
            </a:pPr>
            <a:r>
              <a:rPr lang="en-US" b="1" dirty="0" err="1" smtClean="0"/>
              <a:t>Eg</a:t>
            </a:r>
            <a:r>
              <a:rPr lang="en-US" b="1" dirty="0"/>
              <a:t>. </a:t>
            </a:r>
            <a:r>
              <a:rPr lang="en-US" b="1" i="1" dirty="0" err="1"/>
              <a:t>Synchytrium</a:t>
            </a:r>
            <a:r>
              <a:rPr lang="en-US" b="1" i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b="1" dirty="0"/>
              <a:t>6. </a:t>
            </a:r>
            <a:r>
              <a:rPr lang="en-US" b="1" dirty="0" err="1"/>
              <a:t>Zygomycota</a:t>
            </a:r>
            <a:r>
              <a:rPr lang="en-US" b="1" dirty="0"/>
              <a:t>: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 Absence of motile zoospores and production of non-motile </a:t>
            </a:r>
            <a:r>
              <a:rPr lang="en-US" dirty="0" err="1"/>
              <a:t>sporangiospores</a:t>
            </a:r>
            <a:r>
              <a:rPr lang="en-US" dirty="0"/>
              <a:t> (</a:t>
            </a:r>
            <a:r>
              <a:rPr lang="en-US" dirty="0" err="1"/>
              <a:t>aplanospores</a:t>
            </a:r>
            <a:r>
              <a:rPr lang="en-US" dirty="0"/>
              <a:t>).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Well developed, </a:t>
            </a:r>
            <a:r>
              <a:rPr lang="en-US" dirty="0" err="1"/>
              <a:t>coenocytic</a:t>
            </a:r>
            <a:r>
              <a:rPr lang="en-US" dirty="0"/>
              <a:t> mycelium and cell wall with chitin.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Asexual reproduction is by </a:t>
            </a:r>
            <a:r>
              <a:rPr lang="en-US" dirty="0" err="1"/>
              <a:t>sporangiospores</a:t>
            </a:r>
            <a:r>
              <a:rPr lang="en-US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 Sexual reproduction produce of thick walled resting spore-</a:t>
            </a:r>
            <a:r>
              <a:rPr lang="en-US" dirty="0" err="1"/>
              <a:t>zygospore</a:t>
            </a:r>
            <a:r>
              <a:rPr lang="en-US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E.g</a:t>
            </a:r>
            <a:r>
              <a:rPr lang="en-US" b="1" dirty="0"/>
              <a:t>. </a:t>
            </a:r>
            <a:r>
              <a:rPr lang="en-US" b="1" i="1" dirty="0" err="1" smtClean="0"/>
              <a:t>Rhizopus</a:t>
            </a:r>
            <a:r>
              <a:rPr lang="en-US" b="1" i="1" dirty="0"/>
              <a:t>, </a:t>
            </a:r>
            <a:r>
              <a:rPr lang="en-US" b="1" i="1" dirty="0" err="1"/>
              <a:t>Mucor</a:t>
            </a:r>
            <a:r>
              <a:rPr lang="en-US" b="1" i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336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133600"/>
            <a:ext cx="7696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>
                <a:solidFill>
                  <a:srgbClr val="7030A0"/>
                </a:solidFill>
              </a:rPr>
              <a:t>Thank You</a:t>
            </a:r>
            <a:endParaRPr lang="en-US" sz="115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384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31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/>
              <a:t>Course Objectives </a:t>
            </a:r>
            <a:endParaRPr lang="en-US" sz="3200" b="1" dirty="0"/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1</a:t>
            </a:r>
            <a:r>
              <a:rPr lang="en-US" sz="2400" b="1" dirty="0"/>
              <a:t>: </a:t>
            </a:r>
            <a:r>
              <a:rPr lang="en-US" sz="2400" dirty="0"/>
              <a:t>Name and identify different Diseases, nature of pathogens and different strategies for management of plant diseases.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2</a:t>
            </a:r>
            <a:r>
              <a:rPr lang="en-US" sz="2400" b="1" dirty="0"/>
              <a:t>: </a:t>
            </a:r>
            <a:r>
              <a:rPr lang="en-US" sz="2400" dirty="0"/>
              <a:t>Outline concepts, nomenclature, classification and characters of pathogens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3</a:t>
            </a:r>
            <a:r>
              <a:rPr lang="en-US" sz="2400" b="1" dirty="0"/>
              <a:t>: </a:t>
            </a:r>
            <a:r>
              <a:rPr lang="en-US" sz="2400" dirty="0"/>
              <a:t>Apply different principles and methods for plant disease management.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4</a:t>
            </a:r>
            <a:r>
              <a:rPr lang="en-US" sz="2400" b="1" dirty="0"/>
              <a:t>: </a:t>
            </a:r>
            <a:r>
              <a:rPr lang="en-US" sz="2400" dirty="0"/>
              <a:t>Take a part in identification of diseases and marketing of relevant pesticides.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5</a:t>
            </a:r>
            <a:r>
              <a:rPr lang="en-US" sz="2400" b="1" dirty="0"/>
              <a:t>: </a:t>
            </a:r>
            <a:r>
              <a:rPr lang="en-US" sz="2400" dirty="0"/>
              <a:t>Conclude methods to diagnose and manage a wide range of plant diseases. </a:t>
            </a:r>
          </a:p>
        </p:txBody>
      </p:sp>
    </p:spTree>
    <p:extLst>
      <p:ext uri="{BB962C8B-B14F-4D97-AF65-F5344CB8AC3E}">
        <p14:creationId xmlns:p14="http://schemas.microsoft.com/office/powerpoint/2010/main" val="572560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752600"/>
            <a:ext cx="8458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Nomenclature, Binomial system of nomenclature, rules of nomenclature, classification of fungi. Key to divisions, sub-divisions, orders and classes.</a:t>
            </a:r>
          </a:p>
        </p:txBody>
      </p:sp>
    </p:spTree>
    <p:extLst>
      <p:ext uri="{BB962C8B-B14F-4D97-AF65-F5344CB8AC3E}">
        <p14:creationId xmlns:p14="http://schemas.microsoft.com/office/powerpoint/2010/main" val="242201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463689"/>
            <a:ext cx="8839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/>
              <a:t>Taxonomy and nomenclature of fungi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b="1" dirty="0"/>
              <a:t>Taxonomy</a:t>
            </a:r>
            <a:r>
              <a:rPr lang="en-US" sz="2000" dirty="0"/>
              <a:t>: The science of classification.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/>
              <a:t>Classification</a:t>
            </a:r>
            <a:r>
              <a:rPr lang="en-US" sz="2000" dirty="0"/>
              <a:t>: Grouping of organisms into classes, orders, families, genera, species etc.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/>
              <a:t>Nomenclature</a:t>
            </a:r>
            <a:r>
              <a:rPr lang="en-US" sz="2000" dirty="0"/>
              <a:t>: Art of naming of living organisms.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/>
              <a:t>Importance of taxonomy and nomenclature;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dirty="0"/>
              <a:t>1. for study of fungi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2. for scientific communication between mycologists and plant pathologists throughout the world.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/>
              <a:t>Binomial system of nomenclature </a:t>
            </a:r>
            <a:r>
              <a:rPr lang="en-US" sz="2000" dirty="0"/>
              <a:t>was originally introduced by </a:t>
            </a:r>
            <a:r>
              <a:rPr lang="en-US" sz="2000" b="1" dirty="0"/>
              <a:t>Carl Linnaeus </a:t>
            </a:r>
            <a:r>
              <a:rPr lang="en-US" sz="2000" dirty="0"/>
              <a:t>for higher plants. </a:t>
            </a:r>
            <a:r>
              <a:rPr lang="en-US" sz="2000" b="1" dirty="0"/>
              <a:t>Later, this classification was adopted to fungi by his students C.H. </a:t>
            </a:r>
            <a:r>
              <a:rPr lang="en-US" sz="2000" b="1" dirty="0" err="1"/>
              <a:t>Persoon</a:t>
            </a:r>
            <a:r>
              <a:rPr lang="en-US" sz="2000" b="1" dirty="0"/>
              <a:t> and E.M. Fries (Linnaeus of mycology).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6154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09600"/>
            <a:ext cx="8763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/>
              <a:t>Some important rules of nomenclature :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dirty="0"/>
              <a:t>1. According to International code of Botanical Nomenclature, the names of organisms should be </a:t>
            </a:r>
            <a:r>
              <a:rPr lang="en-US" sz="2000" b="1" dirty="0"/>
              <a:t>binomial i.e., 2 parts. </a:t>
            </a:r>
            <a:endParaRPr lang="en-US" sz="2000" dirty="0"/>
          </a:p>
          <a:p>
            <a:pPr algn="just">
              <a:lnSpc>
                <a:spcPct val="150000"/>
              </a:lnSpc>
            </a:pP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dirty="0"/>
              <a:t>The first part is noun designating </a:t>
            </a:r>
            <a:r>
              <a:rPr lang="en-US" sz="2000" b="1" dirty="0"/>
              <a:t>genus </a:t>
            </a:r>
            <a:r>
              <a:rPr lang="en-US" sz="2000" dirty="0"/>
              <a:t>and the </a:t>
            </a:r>
            <a:r>
              <a:rPr lang="en-US" sz="2000" b="1" dirty="0"/>
              <a:t>first letter of the genus </a:t>
            </a:r>
            <a:r>
              <a:rPr lang="en-US" sz="2000" dirty="0"/>
              <a:t>name should be in </a:t>
            </a:r>
            <a:r>
              <a:rPr lang="en-US" sz="2000" b="1" dirty="0"/>
              <a:t>capital. </a:t>
            </a:r>
            <a:r>
              <a:rPr lang="en-US" sz="2000" dirty="0"/>
              <a:t>The second name is often an adjective, which denotes the </a:t>
            </a:r>
            <a:r>
              <a:rPr lang="en-US" sz="2000" b="1" dirty="0"/>
              <a:t>species</a:t>
            </a:r>
            <a:r>
              <a:rPr lang="en-US" sz="2000" dirty="0"/>
              <a:t>, and the first letter should be in </a:t>
            </a:r>
            <a:r>
              <a:rPr lang="en-US" sz="2000" b="1" dirty="0"/>
              <a:t>small letter</a:t>
            </a:r>
            <a:r>
              <a:rPr lang="en-US" sz="2000" dirty="0"/>
              <a:t>. </a:t>
            </a:r>
            <a:r>
              <a:rPr lang="en-US" sz="2000" dirty="0" err="1"/>
              <a:t>Eg</a:t>
            </a:r>
            <a:r>
              <a:rPr lang="en-US" sz="2000" dirty="0"/>
              <a:t>. </a:t>
            </a:r>
            <a:r>
              <a:rPr lang="en-US" sz="2000" i="1" dirty="0" err="1"/>
              <a:t>Puccinia</a:t>
            </a:r>
            <a:r>
              <a:rPr lang="en-US" sz="2000" i="1" dirty="0"/>
              <a:t> </a:t>
            </a:r>
            <a:r>
              <a:rPr lang="en-US" sz="2000" i="1" dirty="0" err="1"/>
              <a:t>graminis</a:t>
            </a:r>
            <a:r>
              <a:rPr lang="en-US" sz="2000" i="1" dirty="0"/>
              <a:t>.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dirty="0"/>
              <a:t>2. Binomials are usually derived from Greek or Latin.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3. Binomials when hand written should be underlined and when printed </a:t>
            </a:r>
            <a:r>
              <a:rPr lang="en-US" sz="2000" dirty="0" err="1"/>
              <a:t>italicised</a:t>
            </a:r>
            <a:r>
              <a:rPr lang="en-US" sz="2000" dirty="0"/>
              <a:t>. </a:t>
            </a:r>
            <a:r>
              <a:rPr lang="en-US" sz="2000" dirty="0" err="1"/>
              <a:t>Eg</a:t>
            </a:r>
            <a:r>
              <a:rPr lang="en-US" sz="2000" dirty="0"/>
              <a:t>. </a:t>
            </a:r>
            <a:r>
              <a:rPr lang="en-US" sz="2000" i="1" dirty="0" err="1"/>
              <a:t>Puccinia</a:t>
            </a:r>
            <a:r>
              <a:rPr lang="en-US" sz="2000" i="1" dirty="0"/>
              <a:t> </a:t>
            </a:r>
            <a:r>
              <a:rPr lang="en-US" sz="2000" i="1" dirty="0" err="1"/>
              <a:t>graminis</a:t>
            </a:r>
            <a:r>
              <a:rPr lang="en-US" sz="2000" i="1" dirty="0"/>
              <a:t> </a:t>
            </a:r>
            <a:r>
              <a:rPr lang="en-US" sz="2000" dirty="0"/>
              <a:t>(hand written) </a:t>
            </a:r>
            <a:r>
              <a:rPr lang="en-US" sz="2000" i="1" dirty="0" err="1"/>
              <a:t>Puccinia</a:t>
            </a:r>
            <a:r>
              <a:rPr lang="en-US" sz="2000" i="1" dirty="0"/>
              <a:t> </a:t>
            </a:r>
            <a:r>
              <a:rPr lang="en-US" sz="2000" i="1" dirty="0" err="1"/>
              <a:t>graminis</a:t>
            </a:r>
            <a:r>
              <a:rPr lang="en-US" sz="2000" i="1" dirty="0"/>
              <a:t> (</a:t>
            </a:r>
            <a:r>
              <a:rPr lang="en-US" sz="2000" dirty="0"/>
              <a:t>printed)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4. Citation of name: The full name or abbreviation name of scientist who described fungus first, follows the species name. </a:t>
            </a:r>
            <a:r>
              <a:rPr lang="en-US" sz="2000" dirty="0" err="1"/>
              <a:t>Eg</a:t>
            </a:r>
            <a:r>
              <a:rPr lang="en-US" sz="2000" dirty="0"/>
              <a:t>. </a:t>
            </a:r>
            <a:r>
              <a:rPr lang="en-US" sz="2000" i="1" dirty="0" err="1"/>
              <a:t>Puccinia</a:t>
            </a:r>
            <a:r>
              <a:rPr lang="en-US" sz="2000" i="1" dirty="0"/>
              <a:t> </a:t>
            </a:r>
            <a:r>
              <a:rPr lang="en-US" sz="2000" i="1" dirty="0" err="1"/>
              <a:t>graminis</a:t>
            </a:r>
            <a:r>
              <a:rPr lang="en-US" sz="2000" i="1" dirty="0"/>
              <a:t> </a:t>
            </a:r>
            <a:r>
              <a:rPr lang="en-US" sz="2000" dirty="0" err="1"/>
              <a:t>Persoon</a:t>
            </a:r>
            <a:r>
              <a:rPr lang="en-US" sz="2000" dirty="0"/>
              <a:t> or Pers. </a:t>
            </a:r>
          </a:p>
        </p:txBody>
      </p:sp>
    </p:spTree>
    <p:extLst>
      <p:ext uri="{BB962C8B-B14F-4D97-AF65-F5344CB8AC3E}">
        <p14:creationId xmlns:p14="http://schemas.microsoft.com/office/powerpoint/2010/main" val="2642880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90600"/>
            <a:ext cx="8763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5</a:t>
            </a:r>
            <a:r>
              <a:rPr lang="en-US" dirty="0"/>
              <a:t>. Citation of two authors names: If name of species is transferred to another genus from original (</a:t>
            </a:r>
            <a:r>
              <a:rPr lang="en-US" i="1" dirty="0"/>
              <a:t>Botrytis </a:t>
            </a:r>
            <a:r>
              <a:rPr lang="en-US" i="1" dirty="0" err="1"/>
              <a:t>infestans</a:t>
            </a:r>
            <a:r>
              <a:rPr lang="en-US" dirty="0"/>
              <a:t>), the name of first author who first described species must be kept in parenthesis followed by name of second author who gave present status of species. </a:t>
            </a: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i="1" dirty="0" err="1"/>
              <a:t>Phytophthora</a:t>
            </a:r>
            <a:r>
              <a:rPr lang="en-US" i="1" dirty="0"/>
              <a:t> </a:t>
            </a:r>
            <a:r>
              <a:rPr lang="en-US" i="1" dirty="0" err="1"/>
              <a:t>infestans</a:t>
            </a:r>
            <a:r>
              <a:rPr lang="en-US" i="1" dirty="0"/>
              <a:t> </a:t>
            </a:r>
            <a:r>
              <a:rPr lang="en-US" dirty="0"/>
              <a:t>(Mont.) de </a:t>
            </a:r>
            <a:r>
              <a:rPr lang="en-US" dirty="0" err="1"/>
              <a:t>Bary</a:t>
            </a:r>
            <a:r>
              <a:rPr lang="en-US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6. The taxa (groups) used in classification are Kingdom, Phylum, Class, Order, Family, Genus and Species. Each category may be sub divided into sub groups like Sub- Division, Sub- Class and Sub-Order.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/>
              <a:t>7. Species is the unit of classification or basic taxonomic category (taxon). </a:t>
            </a:r>
          </a:p>
          <a:p>
            <a:pPr algn="just"/>
            <a:r>
              <a:rPr lang="en-US" dirty="0"/>
              <a:t>8. Species sometimes broken into variety/</a:t>
            </a:r>
            <a:r>
              <a:rPr lang="en-US" dirty="0" err="1"/>
              <a:t>formae</a:t>
            </a:r>
            <a:r>
              <a:rPr lang="en-US" dirty="0"/>
              <a:t> </a:t>
            </a:r>
            <a:r>
              <a:rPr lang="en-US" dirty="0" err="1"/>
              <a:t>speciales</a:t>
            </a:r>
            <a:r>
              <a:rPr lang="en-US" dirty="0"/>
              <a:t> (f. sp.) and varieties into races and races into biotypes. 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25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685800"/>
            <a:ext cx="7848600" cy="5196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/>
              <a:t>Standard endings of TAXA: </a:t>
            </a:r>
            <a:endParaRPr lang="en-US" sz="2800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Phylum </a:t>
            </a:r>
            <a:r>
              <a:rPr lang="en-US" sz="2800" dirty="0"/>
              <a:t>ends with </a:t>
            </a:r>
            <a:r>
              <a:rPr lang="en-US" sz="2800" b="1" dirty="0" err="1"/>
              <a:t>mycota</a:t>
            </a:r>
            <a:r>
              <a:rPr lang="en-US" sz="2800" b="1" dirty="0"/>
              <a:t> </a:t>
            </a:r>
            <a:endParaRPr lang="en-US" sz="2800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Sub- </a:t>
            </a:r>
            <a:r>
              <a:rPr lang="en-US" sz="2800" dirty="0"/>
              <a:t>Division ends with </a:t>
            </a:r>
            <a:r>
              <a:rPr lang="en-US" sz="2800" b="1" dirty="0" err="1"/>
              <a:t>mycotina</a:t>
            </a:r>
            <a:r>
              <a:rPr lang="en-US" sz="2800" b="1" dirty="0"/>
              <a:t> </a:t>
            </a:r>
            <a:endParaRPr lang="en-US" sz="2800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Class </a:t>
            </a:r>
            <a:r>
              <a:rPr lang="en-US" sz="2800" dirty="0"/>
              <a:t>with </a:t>
            </a:r>
            <a:r>
              <a:rPr lang="en-US" sz="2800" b="1" dirty="0" err="1"/>
              <a:t>mycetes</a:t>
            </a:r>
            <a:r>
              <a:rPr lang="en-US" sz="2800" b="1" dirty="0"/>
              <a:t> </a:t>
            </a:r>
            <a:endParaRPr lang="en-US" sz="2800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Sub- </a:t>
            </a:r>
            <a:r>
              <a:rPr lang="en-US" sz="2800" dirty="0"/>
              <a:t>class with </a:t>
            </a:r>
            <a:r>
              <a:rPr lang="en-US" sz="2800" b="1" dirty="0" err="1"/>
              <a:t>mycetidae</a:t>
            </a:r>
            <a:r>
              <a:rPr lang="en-US" sz="2800" b="1" dirty="0"/>
              <a:t> </a:t>
            </a:r>
            <a:endParaRPr lang="en-US" sz="2800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Order </a:t>
            </a:r>
            <a:r>
              <a:rPr lang="en-US" sz="2800" dirty="0"/>
              <a:t>with ales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Family </a:t>
            </a:r>
            <a:r>
              <a:rPr lang="en-US" sz="2800" dirty="0"/>
              <a:t>with </a:t>
            </a:r>
            <a:r>
              <a:rPr lang="en-US" sz="2800" b="1" dirty="0" err="1"/>
              <a:t>aceae</a:t>
            </a:r>
            <a:r>
              <a:rPr lang="en-US" sz="2800" b="1" dirty="0"/>
              <a:t> </a:t>
            </a:r>
            <a:endParaRPr lang="en-US" sz="2800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No </a:t>
            </a:r>
            <a:r>
              <a:rPr lang="en-US" sz="2800" dirty="0"/>
              <a:t>special ending for genus and species. </a:t>
            </a:r>
          </a:p>
        </p:txBody>
      </p:sp>
    </p:spTree>
    <p:extLst>
      <p:ext uri="{BB962C8B-B14F-4D97-AF65-F5344CB8AC3E}">
        <p14:creationId xmlns:p14="http://schemas.microsoft.com/office/powerpoint/2010/main" val="405464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152400"/>
            <a:ext cx="4572000" cy="6129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TAXA: 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Kingdom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Phylum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Sub-division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Class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Sub-class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Order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Sub-order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Family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Genera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Species </a:t>
            </a:r>
          </a:p>
        </p:txBody>
      </p:sp>
    </p:spTree>
    <p:extLst>
      <p:ext uri="{BB962C8B-B14F-4D97-AF65-F5344CB8AC3E}">
        <p14:creationId xmlns:p14="http://schemas.microsoft.com/office/powerpoint/2010/main" val="1795297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228600"/>
            <a:ext cx="4572000" cy="6129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400" dirty="0"/>
              <a:t>Eg. </a:t>
            </a:r>
            <a:r>
              <a:rPr lang="it-IT" sz="2400" i="1" dirty="0"/>
              <a:t>Puccinia graminis tritici </a:t>
            </a:r>
            <a:r>
              <a:rPr lang="it-IT" sz="2400" dirty="0"/>
              <a:t>race 1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Kingdom: Fungi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Phylum: </a:t>
            </a:r>
            <a:r>
              <a:rPr lang="en-US" sz="2400" dirty="0" err="1"/>
              <a:t>Basidiomycota</a:t>
            </a:r>
            <a:r>
              <a:rPr lang="en-US" sz="24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Sub-division: </a:t>
            </a:r>
            <a:r>
              <a:rPr lang="en-US" sz="2400" dirty="0" err="1"/>
              <a:t>Basidiomycotina</a:t>
            </a:r>
            <a:r>
              <a:rPr lang="en-US" sz="24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Class: </a:t>
            </a:r>
            <a:r>
              <a:rPr lang="en-US" sz="2400" dirty="0" err="1"/>
              <a:t>Teliomycetes</a:t>
            </a:r>
            <a:r>
              <a:rPr lang="en-US" sz="24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Order: </a:t>
            </a:r>
            <a:r>
              <a:rPr lang="en-US" sz="2400" dirty="0" err="1"/>
              <a:t>Uredinales</a:t>
            </a:r>
            <a:r>
              <a:rPr lang="en-US" sz="24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Family: </a:t>
            </a:r>
            <a:r>
              <a:rPr lang="en-US" sz="2400" dirty="0" err="1"/>
              <a:t>Pucciniaceae</a:t>
            </a:r>
            <a:r>
              <a:rPr lang="en-US" sz="24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Genus: </a:t>
            </a:r>
            <a:r>
              <a:rPr lang="en-US" sz="2400" dirty="0" err="1"/>
              <a:t>Puccinia</a:t>
            </a:r>
            <a:r>
              <a:rPr lang="en-US" sz="2400" dirty="0"/>
              <a:t> </a:t>
            </a: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/>
              <a:t>Species: </a:t>
            </a:r>
            <a:r>
              <a:rPr lang="en-US" sz="2400" dirty="0" err="1"/>
              <a:t>graminis</a:t>
            </a:r>
            <a:r>
              <a:rPr lang="en-US" sz="24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Variety: </a:t>
            </a:r>
            <a:r>
              <a:rPr lang="en-US" sz="2400" dirty="0" err="1"/>
              <a:t>tritici</a:t>
            </a:r>
            <a:r>
              <a:rPr lang="en-US" sz="24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Race: 1 </a:t>
            </a:r>
          </a:p>
        </p:txBody>
      </p:sp>
    </p:spTree>
    <p:extLst>
      <p:ext uri="{BB962C8B-B14F-4D97-AF65-F5344CB8AC3E}">
        <p14:creationId xmlns:p14="http://schemas.microsoft.com/office/powerpoint/2010/main" val="3678221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1071</Words>
  <Application>Microsoft Office PowerPoint</Application>
  <PresentationFormat>On-screen Show (4:3)</PresentationFormat>
  <Paragraphs>127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</dc:creator>
  <cp:lastModifiedBy>kk</cp:lastModifiedBy>
  <cp:revision>146</cp:revision>
  <dcterms:created xsi:type="dcterms:W3CDTF">2023-09-06T03:55:03Z</dcterms:created>
  <dcterms:modified xsi:type="dcterms:W3CDTF">2024-04-18T05:28:35Z</dcterms:modified>
</cp:coreProperties>
</file>